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2" r:id="rId3"/>
    <p:sldId id="280" r:id="rId4"/>
    <p:sldId id="281" r:id="rId5"/>
    <p:sldId id="282" r:id="rId6"/>
    <p:sldId id="283" r:id="rId7"/>
    <p:sldId id="277" r:id="rId8"/>
    <p:sldId id="278" r:id="rId9"/>
    <p:sldId id="279" r:id="rId10"/>
    <p:sldId id="284" r:id="rId11"/>
    <p:sldId id="285" r:id="rId12"/>
    <p:sldId id="27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-403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E0FC9D-6714-4817-92C6-DD0F31CB5523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B9BD36-9176-423F-BAB7-B97EAE02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02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2A00-4F62-43AE-A837-5620FF6B9E95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3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7C66-0D3F-4887-BA1F-CEC898F829E2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0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2A50-4A77-4622-AE72-0F5162FAF743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3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4C53-DBB3-40FB-95FA-BDCED2E164D2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2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3E50-FC36-4AE1-B8DE-C7477EDE477B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1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751F-2A18-4032-A225-FB7E1D59C766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6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F554-F8CB-4D4E-BA1F-7848E297A3C3}" type="datetime1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8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957A-A0CC-46CF-B593-D2C5F8F7E644}" type="datetime1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13A4-FE1A-4079-BB9D-8F89FADDCAD4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2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E1B8-8C13-456B-BE21-6A1446E1704F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A28A-3972-44F3-89F2-D040A0A45B17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2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75AA3-05C3-435B-B191-C43013D8FEFE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0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2028617"/>
            <a:ext cx="4572000" cy="30777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latin typeface="Times New Roman"/>
                <a:ea typeface="Times New Roman"/>
              </a:rPr>
              <a:t>Public Commission Meeting</a:t>
            </a:r>
            <a:endParaRPr lang="en-US" sz="2800" b="1" dirty="0">
              <a:latin typeface="Times New Roman"/>
              <a:ea typeface="Times New Roman"/>
            </a:endParaRPr>
          </a:p>
          <a:p>
            <a:pPr algn="ctr"/>
            <a:endParaRPr lang="en-US" sz="1200" cap="small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en-US" sz="1200" cap="small" dirty="0">
                <a:solidFill>
                  <a:srgbClr val="002060"/>
                </a:solidFill>
                <a:latin typeface="Times New Roman"/>
                <a:ea typeface="Times New Roman"/>
              </a:rPr>
              <a:t> </a:t>
            </a:r>
            <a:r>
              <a:rPr lang="en-US" sz="2800" b="1" dirty="0" smtClean="0">
                <a:latin typeface="Times New Roman"/>
                <a:ea typeface="Times New Roman"/>
              </a:rPr>
              <a:t>Tuesday, January 23, 2018</a:t>
            </a:r>
            <a:endParaRPr lang="en-US" sz="2800" b="1" dirty="0">
              <a:latin typeface="Times New Roman"/>
              <a:ea typeface="Times New Roman"/>
            </a:endParaRPr>
          </a:p>
          <a:p>
            <a:pPr algn="ctr"/>
            <a:endParaRPr lang="en-US" dirty="0">
              <a:latin typeface="Times New Roman"/>
              <a:ea typeface="Times New Roman"/>
            </a:endParaRPr>
          </a:p>
          <a:p>
            <a:pPr algn="ctr"/>
            <a:r>
              <a:rPr lang="en-US" dirty="0" smtClean="0">
                <a:latin typeface="Times New Roman"/>
                <a:ea typeface="Times New Roman"/>
              </a:rPr>
              <a:t>10:30 AM</a:t>
            </a:r>
          </a:p>
          <a:p>
            <a:pPr algn="ctr"/>
            <a:endParaRPr lang="en-US" dirty="0">
              <a:latin typeface="Times New Roman"/>
              <a:ea typeface="Times New Roman"/>
            </a:endParaRPr>
          </a:p>
          <a:p>
            <a:pPr algn="ctr"/>
            <a:r>
              <a:rPr lang="en-US" dirty="0" smtClean="0"/>
              <a:t>Mass Gaming Commission </a:t>
            </a:r>
          </a:p>
          <a:p>
            <a:pPr algn="ctr"/>
            <a:r>
              <a:rPr lang="en-US" dirty="0" smtClean="0"/>
              <a:t>Public Meeting Space</a:t>
            </a:r>
          </a:p>
          <a:p>
            <a:pPr algn="ctr"/>
            <a:r>
              <a:rPr lang="en-US" dirty="0" smtClean="0"/>
              <a:t>101 Federal Street, 12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</a:p>
          <a:p>
            <a:pPr algn="ctr"/>
            <a:r>
              <a:rPr lang="en-US" dirty="0" smtClean="0"/>
              <a:t>Boston</a:t>
            </a:r>
            <a:r>
              <a:rPr lang="en-US" dirty="0"/>
              <a:t>, </a:t>
            </a:r>
            <a:r>
              <a:rPr lang="en-US" dirty="0" smtClean="0"/>
              <a:t>MA</a:t>
            </a:r>
            <a:endParaRPr lang="en-US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212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  <a:p>
            <a:pPr algn="ctr"/>
            <a:endParaRPr lang="en-US" sz="3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/>
              <a:t>Call to Order</a:t>
            </a:r>
            <a:endParaRPr lang="en-US" sz="2000" dirty="0"/>
          </a:p>
          <a:p>
            <a:pPr lvl="0"/>
            <a:r>
              <a:rPr lang="en-US" dirty="0"/>
              <a:t>Chairman’s Comments &amp; Updates</a:t>
            </a:r>
            <a:endParaRPr lang="en-US" sz="2000" dirty="0"/>
          </a:p>
          <a:p>
            <a:pPr lvl="0"/>
            <a:r>
              <a:rPr lang="en-US" dirty="0"/>
              <a:t>Approval of Minutes from Previous Meetings</a:t>
            </a:r>
            <a:endParaRPr lang="en-US" sz="2000" dirty="0"/>
          </a:p>
          <a:p>
            <a:pPr lvl="0"/>
            <a:r>
              <a:rPr lang="en-US" dirty="0"/>
              <a:t>Discussion: Possible Addition to Draft Regulations</a:t>
            </a:r>
            <a:endParaRPr lang="en-US" sz="2000" dirty="0"/>
          </a:p>
          <a:p>
            <a:pPr lvl="1"/>
            <a:r>
              <a:rPr lang="en-US" dirty="0"/>
              <a:t>Registration of Lab Agents</a:t>
            </a:r>
            <a:endParaRPr lang="en-US" sz="1800" dirty="0"/>
          </a:p>
          <a:p>
            <a:pPr lvl="0"/>
            <a:r>
              <a:rPr lang="en-US" dirty="0"/>
              <a:t>Commissioner Nominations for the </a:t>
            </a:r>
            <a:r>
              <a:rPr lang="en-US" dirty="0" smtClean="0"/>
              <a:t>Citizen Review </a:t>
            </a:r>
            <a:r>
              <a:rPr lang="en-US" dirty="0"/>
              <a:t>Committee</a:t>
            </a:r>
            <a:endParaRPr lang="en-US" sz="2000" dirty="0"/>
          </a:p>
          <a:p>
            <a:pPr lvl="0"/>
            <a:r>
              <a:rPr lang="en-US" dirty="0"/>
              <a:t>Discussion: Process for Obtaining Permanent Office Space for the Commission</a:t>
            </a:r>
            <a:endParaRPr lang="en-US" sz="2000" dirty="0"/>
          </a:p>
          <a:p>
            <a:pPr lvl="0"/>
            <a:r>
              <a:rPr lang="en-US" dirty="0">
                <a:solidFill>
                  <a:srgbClr val="FF0000"/>
                </a:solidFill>
              </a:rPr>
              <a:t>Public Comments and Questions</a:t>
            </a:r>
            <a:endParaRPr lang="en-US" sz="2000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New Business that the Chairman did not anticipate at time of posting</a:t>
            </a:r>
            <a:endParaRPr lang="en-US" sz="2000" dirty="0"/>
          </a:p>
          <a:p>
            <a:pPr lvl="0"/>
            <a:r>
              <a:rPr lang="en-US" dirty="0"/>
              <a:t>Next Meeting </a:t>
            </a:r>
            <a:r>
              <a:rPr lang="en-US" dirty="0" smtClean="0"/>
              <a:t>date</a:t>
            </a:r>
            <a:endParaRPr lang="en-US" sz="2000" dirty="0"/>
          </a:p>
        </p:txBody>
      </p:sp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7797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01.23.18 Public Meeting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52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  <a:p>
            <a:pPr algn="ctr"/>
            <a:endParaRPr lang="en-US" sz="3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/>
              <a:t>Call to Order</a:t>
            </a:r>
            <a:endParaRPr lang="en-US" sz="2000" dirty="0"/>
          </a:p>
          <a:p>
            <a:pPr lvl="0"/>
            <a:r>
              <a:rPr lang="en-US" dirty="0"/>
              <a:t>Chairman’s Comments &amp; Updates</a:t>
            </a:r>
            <a:endParaRPr lang="en-US" sz="2000" dirty="0"/>
          </a:p>
          <a:p>
            <a:pPr lvl="0"/>
            <a:r>
              <a:rPr lang="en-US" dirty="0"/>
              <a:t>Approval of Minutes from Previous Meetings</a:t>
            </a:r>
            <a:endParaRPr lang="en-US" sz="2000" dirty="0"/>
          </a:p>
          <a:p>
            <a:pPr lvl="0"/>
            <a:r>
              <a:rPr lang="en-US" dirty="0"/>
              <a:t>Discussion: Possible Addition to Draft Regulations</a:t>
            </a:r>
            <a:endParaRPr lang="en-US" sz="2000" dirty="0"/>
          </a:p>
          <a:p>
            <a:pPr lvl="1"/>
            <a:r>
              <a:rPr lang="en-US" dirty="0"/>
              <a:t>Registration of Lab Agents</a:t>
            </a:r>
            <a:endParaRPr lang="en-US" sz="1800" dirty="0"/>
          </a:p>
          <a:p>
            <a:pPr lvl="0"/>
            <a:r>
              <a:rPr lang="en-US" dirty="0"/>
              <a:t>Commissioner Nominations for the </a:t>
            </a:r>
            <a:r>
              <a:rPr lang="en-US" dirty="0" smtClean="0"/>
              <a:t>Citizen Review </a:t>
            </a:r>
            <a:r>
              <a:rPr lang="en-US" dirty="0"/>
              <a:t>Committee</a:t>
            </a:r>
            <a:endParaRPr lang="en-US" sz="2000" dirty="0"/>
          </a:p>
          <a:p>
            <a:pPr lvl="0"/>
            <a:r>
              <a:rPr lang="en-US" dirty="0"/>
              <a:t>Discussion: Process for Obtaining Permanent Office Space for the Commission</a:t>
            </a:r>
            <a:endParaRPr lang="en-US" sz="2000" dirty="0"/>
          </a:p>
          <a:p>
            <a:pPr lvl="0"/>
            <a:r>
              <a:rPr lang="en-US" dirty="0"/>
              <a:t>Public Comments and Questions</a:t>
            </a:r>
            <a:endParaRPr lang="en-US" sz="2000" dirty="0"/>
          </a:p>
          <a:p>
            <a:pPr lvl="0"/>
            <a:r>
              <a:rPr lang="en-US" dirty="0">
                <a:solidFill>
                  <a:srgbClr val="FF0000"/>
                </a:solidFill>
              </a:rPr>
              <a:t>New Business that the Chairman did not anticipate at time of posting</a:t>
            </a:r>
            <a:endParaRPr lang="en-US" sz="2000" dirty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srgbClr val="FF0000"/>
                </a:solidFill>
              </a:rPr>
              <a:t>Next Meeting </a:t>
            </a:r>
            <a:r>
              <a:rPr lang="en-US" dirty="0" smtClean="0">
                <a:solidFill>
                  <a:srgbClr val="FF0000"/>
                </a:solidFill>
              </a:rPr>
              <a:t>date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7797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01.23.18 Public Meeting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43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Meeting Date</a:t>
            </a:r>
          </a:p>
          <a:p>
            <a:pPr marL="0" indent="0" algn="ctr">
              <a:buNone/>
            </a:pP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10:30 AM</a:t>
            </a:r>
          </a:p>
          <a:p>
            <a:pPr marL="0" indent="0" algn="ctr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Tuesday, January 30, 2018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Mass Gaming Commission Offices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101 Federal Street, 12</a:t>
            </a:r>
            <a:r>
              <a:rPr lang="en-US" sz="2000" baseline="30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</a:t>
            </a:r>
            <a:r>
              <a:rPr lang="en-US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Floor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Boston</a:t>
            </a:r>
            <a:r>
              <a:rPr lang="en-US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MA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algn="ctr"/>
            <a:endParaRPr lang="en-US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7797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  <a:p>
            <a:pPr algn="ctr"/>
            <a:endParaRPr lang="en-US" sz="3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/>
              <a:t>Call to Order</a:t>
            </a:r>
            <a:endParaRPr lang="en-US" sz="2000" dirty="0"/>
          </a:p>
          <a:p>
            <a:pPr lvl="0"/>
            <a:r>
              <a:rPr lang="en-US" dirty="0"/>
              <a:t>Chairman’s Comments &amp; Updates</a:t>
            </a:r>
            <a:endParaRPr lang="en-US" sz="2000" dirty="0"/>
          </a:p>
          <a:p>
            <a:pPr lvl="0"/>
            <a:r>
              <a:rPr lang="en-US" dirty="0"/>
              <a:t>Approval of Minutes from Previous Meetings</a:t>
            </a:r>
            <a:endParaRPr lang="en-US" sz="2000" dirty="0"/>
          </a:p>
          <a:p>
            <a:pPr lvl="0"/>
            <a:r>
              <a:rPr lang="en-US" dirty="0"/>
              <a:t>Discussion: Possible Addition to Draft Regulations</a:t>
            </a:r>
            <a:endParaRPr lang="en-US" sz="2000" dirty="0"/>
          </a:p>
          <a:p>
            <a:pPr lvl="1"/>
            <a:r>
              <a:rPr lang="en-US" dirty="0"/>
              <a:t>Registration of Lab Agents</a:t>
            </a:r>
            <a:endParaRPr lang="en-US" sz="1800" dirty="0"/>
          </a:p>
          <a:p>
            <a:pPr lvl="0"/>
            <a:r>
              <a:rPr lang="en-US" dirty="0"/>
              <a:t>Commissioner Nominations for the </a:t>
            </a:r>
            <a:r>
              <a:rPr lang="en-US" dirty="0" smtClean="0"/>
              <a:t>Citizen Review </a:t>
            </a:r>
            <a:r>
              <a:rPr lang="en-US" dirty="0"/>
              <a:t>Committee</a:t>
            </a:r>
            <a:endParaRPr lang="en-US" sz="2000" dirty="0"/>
          </a:p>
          <a:p>
            <a:pPr lvl="0"/>
            <a:r>
              <a:rPr lang="en-US" dirty="0"/>
              <a:t>Discussion: Process for Obtaining Permanent Office Space for the Commission</a:t>
            </a:r>
            <a:endParaRPr lang="en-US" sz="2000" dirty="0"/>
          </a:p>
          <a:p>
            <a:pPr lvl="0"/>
            <a:r>
              <a:rPr lang="en-US" dirty="0"/>
              <a:t>Public Comments and Questions</a:t>
            </a:r>
            <a:endParaRPr lang="en-US" sz="2000" dirty="0"/>
          </a:p>
          <a:p>
            <a:pPr lvl="0"/>
            <a:r>
              <a:rPr lang="en-US" dirty="0"/>
              <a:t>New Business that the Chairman did not anticipate at time of posting</a:t>
            </a:r>
            <a:endParaRPr lang="en-US" sz="2000" dirty="0"/>
          </a:p>
          <a:p>
            <a:pPr lvl="0"/>
            <a:r>
              <a:rPr lang="en-US" dirty="0"/>
              <a:t>Next Meeting </a:t>
            </a:r>
            <a:r>
              <a:rPr lang="en-US" dirty="0" smtClean="0"/>
              <a:t>date</a:t>
            </a:r>
            <a:endParaRPr lang="en-US" sz="2000" dirty="0"/>
          </a:p>
        </p:txBody>
      </p:sp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7797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01.23.18 Public Meeting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  <a:p>
            <a:pPr algn="ctr"/>
            <a:endParaRPr lang="en-US" sz="3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/>
              <a:t>Call to Order</a:t>
            </a:r>
            <a:endParaRPr lang="en-US" sz="2000" dirty="0"/>
          </a:p>
          <a:p>
            <a:pPr lvl="0"/>
            <a:r>
              <a:rPr lang="en-US" dirty="0"/>
              <a:t>Chairman’s Comments &amp; Updates</a:t>
            </a:r>
            <a:endParaRPr lang="en-US" sz="2000" dirty="0"/>
          </a:p>
          <a:p>
            <a:pPr lvl="0"/>
            <a:r>
              <a:rPr lang="en-US" dirty="0">
                <a:solidFill>
                  <a:srgbClr val="FF0000"/>
                </a:solidFill>
              </a:rPr>
              <a:t>Approval of Minutes from Previous Meetings</a:t>
            </a:r>
            <a:endParaRPr lang="en-US" sz="2000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Discussion: Possible Addition to Draft Regulations</a:t>
            </a:r>
            <a:endParaRPr lang="en-US" sz="2000" dirty="0"/>
          </a:p>
          <a:p>
            <a:pPr lvl="1"/>
            <a:r>
              <a:rPr lang="en-US" dirty="0"/>
              <a:t>Registration of Lab Agents</a:t>
            </a:r>
            <a:endParaRPr lang="en-US" sz="1800" dirty="0"/>
          </a:p>
          <a:p>
            <a:pPr lvl="0"/>
            <a:r>
              <a:rPr lang="en-US" dirty="0"/>
              <a:t>Commissioner Nominations for the </a:t>
            </a:r>
            <a:r>
              <a:rPr lang="en-US" dirty="0" smtClean="0"/>
              <a:t>Citizen Review </a:t>
            </a:r>
            <a:r>
              <a:rPr lang="en-US" dirty="0"/>
              <a:t>Committee</a:t>
            </a:r>
            <a:endParaRPr lang="en-US" sz="2000" dirty="0"/>
          </a:p>
          <a:p>
            <a:pPr lvl="0"/>
            <a:r>
              <a:rPr lang="en-US" dirty="0"/>
              <a:t>Discussion: Process for Obtaining Permanent Office Space for the Commission</a:t>
            </a:r>
            <a:endParaRPr lang="en-US" sz="2000" dirty="0"/>
          </a:p>
          <a:p>
            <a:pPr lvl="0"/>
            <a:r>
              <a:rPr lang="en-US" dirty="0"/>
              <a:t>Public Comments and Questions</a:t>
            </a:r>
            <a:endParaRPr lang="en-US" sz="2000" dirty="0"/>
          </a:p>
          <a:p>
            <a:pPr lvl="0"/>
            <a:r>
              <a:rPr lang="en-US" dirty="0"/>
              <a:t>New Business that the Chairman did not anticipate at time of posting</a:t>
            </a:r>
            <a:endParaRPr lang="en-US" sz="2000" dirty="0"/>
          </a:p>
          <a:p>
            <a:pPr lvl="0"/>
            <a:r>
              <a:rPr lang="en-US" dirty="0"/>
              <a:t>Next Meeting </a:t>
            </a:r>
            <a:r>
              <a:rPr lang="en-US" dirty="0" smtClean="0"/>
              <a:t>date</a:t>
            </a:r>
            <a:endParaRPr lang="en-US" sz="2000" dirty="0"/>
          </a:p>
        </p:txBody>
      </p:sp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7797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01.23.18 Public Meeting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22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  <a:p>
            <a:pPr algn="ctr"/>
            <a:endParaRPr lang="en-US" sz="3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/>
              <a:t>Call to Order</a:t>
            </a:r>
            <a:endParaRPr lang="en-US" sz="2000" dirty="0"/>
          </a:p>
          <a:p>
            <a:pPr lvl="0"/>
            <a:r>
              <a:rPr lang="en-US" dirty="0"/>
              <a:t>Chairman’s Comments &amp; Updates</a:t>
            </a:r>
            <a:endParaRPr lang="en-US" sz="2000" dirty="0"/>
          </a:p>
          <a:p>
            <a:pPr lvl="0"/>
            <a:r>
              <a:rPr lang="en-US" dirty="0"/>
              <a:t>Approval of Minutes from Previous Meetings</a:t>
            </a:r>
            <a:endParaRPr lang="en-US" sz="2000" dirty="0"/>
          </a:p>
          <a:p>
            <a:pPr lvl="0"/>
            <a:r>
              <a:rPr lang="en-US" dirty="0">
                <a:solidFill>
                  <a:srgbClr val="FF0000"/>
                </a:solidFill>
              </a:rPr>
              <a:t>Discussion: Possible Addition to Draft Regulations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Registration of Lab Agents</a:t>
            </a:r>
            <a:endParaRPr lang="en-US" sz="1800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Commissioner Nominations for the </a:t>
            </a:r>
            <a:r>
              <a:rPr lang="en-US" dirty="0" smtClean="0"/>
              <a:t>Citizen Review </a:t>
            </a:r>
            <a:r>
              <a:rPr lang="en-US" dirty="0"/>
              <a:t>Committee</a:t>
            </a:r>
            <a:endParaRPr lang="en-US" sz="2000" dirty="0"/>
          </a:p>
          <a:p>
            <a:pPr lvl="0"/>
            <a:r>
              <a:rPr lang="en-US" dirty="0"/>
              <a:t>Discussion: Process for Obtaining Permanent Office Space for the Commission</a:t>
            </a:r>
            <a:endParaRPr lang="en-US" sz="2000" dirty="0"/>
          </a:p>
          <a:p>
            <a:pPr lvl="0"/>
            <a:r>
              <a:rPr lang="en-US" dirty="0"/>
              <a:t>Public Comments and Questions</a:t>
            </a:r>
            <a:endParaRPr lang="en-US" sz="2000" dirty="0"/>
          </a:p>
          <a:p>
            <a:pPr lvl="0"/>
            <a:r>
              <a:rPr lang="en-US" dirty="0"/>
              <a:t>New Business that the Chairman did not anticipate at time of posting</a:t>
            </a:r>
            <a:endParaRPr lang="en-US" sz="2000" dirty="0"/>
          </a:p>
          <a:p>
            <a:pPr lvl="0"/>
            <a:r>
              <a:rPr lang="en-US" dirty="0"/>
              <a:t>Next Meeting </a:t>
            </a:r>
            <a:r>
              <a:rPr lang="en-US" dirty="0" smtClean="0"/>
              <a:t>date</a:t>
            </a:r>
            <a:endParaRPr lang="en-US" sz="2000" dirty="0"/>
          </a:p>
        </p:txBody>
      </p:sp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7797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01.23.18 Public Meeting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05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  <a:p>
            <a:pPr algn="ctr"/>
            <a:endParaRPr lang="en-US" sz="3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/>
              <a:t>Call to Order</a:t>
            </a:r>
            <a:endParaRPr lang="en-US" sz="2000" dirty="0"/>
          </a:p>
          <a:p>
            <a:pPr lvl="0"/>
            <a:r>
              <a:rPr lang="en-US" dirty="0"/>
              <a:t>Chairman’s Comments &amp; Updates</a:t>
            </a:r>
            <a:endParaRPr lang="en-US" sz="2000" dirty="0"/>
          </a:p>
          <a:p>
            <a:pPr lvl="0"/>
            <a:r>
              <a:rPr lang="en-US" dirty="0"/>
              <a:t>Approval of Minutes from Previous Meetings</a:t>
            </a:r>
            <a:endParaRPr lang="en-US" sz="2000" dirty="0"/>
          </a:p>
          <a:p>
            <a:pPr lvl="0"/>
            <a:r>
              <a:rPr lang="en-US" dirty="0"/>
              <a:t>Discussion: Possible Addition to Draft Regulations</a:t>
            </a:r>
            <a:endParaRPr lang="en-US" sz="2000" dirty="0"/>
          </a:p>
          <a:p>
            <a:pPr lvl="1"/>
            <a:r>
              <a:rPr lang="en-US" dirty="0"/>
              <a:t>Registration of Lab Agents</a:t>
            </a:r>
            <a:endParaRPr lang="en-US" sz="1800" dirty="0"/>
          </a:p>
          <a:p>
            <a:pPr lvl="0"/>
            <a:r>
              <a:rPr lang="en-US" dirty="0">
                <a:solidFill>
                  <a:srgbClr val="FF0000"/>
                </a:solidFill>
              </a:rPr>
              <a:t>Commissioner Nominations for the </a:t>
            </a:r>
            <a:r>
              <a:rPr lang="en-US" dirty="0" smtClean="0">
                <a:solidFill>
                  <a:srgbClr val="FF0000"/>
                </a:solidFill>
              </a:rPr>
              <a:t>Citizen Review </a:t>
            </a:r>
            <a:r>
              <a:rPr lang="en-US" dirty="0">
                <a:solidFill>
                  <a:srgbClr val="FF0000"/>
                </a:solidFill>
              </a:rPr>
              <a:t>Committee</a:t>
            </a:r>
            <a:endParaRPr lang="en-US" sz="2000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Discussion: Process for Obtaining Permanent Office Space for the Commission</a:t>
            </a:r>
            <a:endParaRPr lang="en-US" sz="2000" dirty="0"/>
          </a:p>
          <a:p>
            <a:pPr lvl="0"/>
            <a:r>
              <a:rPr lang="en-US" dirty="0"/>
              <a:t>Public Comments and Questions</a:t>
            </a:r>
            <a:endParaRPr lang="en-US" sz="2000" dirty="0"/>
          </a:p>
          <a:p>
            <a:pPr lvl="0"/>
            <a:r>
              <a:rPr lang="en-US" dirty="0"/>
              <a:t>New Business that the Chairman did not anticipate at time of posting</a:t>
            </a:r>
            <a:endParaRPr lang="en-US" sz="2000" dirty="0"/>
          </a:p>
          <a:p>
            <a:pPr lvl="0"/>
            <a:r>
              <a:rPr lang="en-US" dirty="0"/>
              <a:t>Next Meeting </a:t>
            </a:r>
            <a:r>
              <a:rPr lang="en-US" dirty="0" smtClean="0"/>
              <a:t>date</a:t>
            </a:r>
            <a:endParaRPr lang="en-US" sz="2000" dirty="0"/>
          </a:p>
        </p:txBody>
      </p:sp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7797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01.23.18 Public Meeting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7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  <a:p>
            <a:pPr algn="ctr"/>
            <a:endParaRPr lang="en-US" sz="3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/>
              <a:t>Call to Order</a:t>
            </a:r>
            <a:endParaRPr lang="en-US" sz="2000" dirty="0"/>
          </a:p>
          <a:p>
            <a:pPr lvl="0"/>
            <a:r>
              <a:rPr lang="en-US" dirty="0"/>
              <a:t>Chairman’s Comments &amp; Updates</a:t>
            </a:r>
            <a:endParaRPr lang="en-US" sz="2000" dirty="0"/>
          </a:p>
          <a:p>
            <a:pPr lvl="0"/>
            <a:r>
              <a:rPr lang="en-US" dirty="0"/>
              <a:t>Approval of Minutes from Previous Meetings</a:t>
            </a:r>
            <a:endParaRPr lang="en-US" sz="2000" dirty="0"/>
          </a:p>
          <a:p>
            <a:pPr lvl="0"/>
            <a:r>
              <a:rPr lang="en-US" dirty="0"/>
              <a:t>Discussion: Possible Addition to Draft Regulations</a:t>
            </a:r>
            <a:endParaRPr lang="en-US" sz="2000" dirty="0"/>
          </a:p>
          <a:p>
            <a:pPr lvl="1"/>
            <a:r>
              <a:rPr lang="en-US" dirty="0"/>
              <a:t>Registration of Lab Agents</a:t>
            </a:r>
            <a:endParaRPr lang="en-US" sz="1800" dirty="0"/>
          </a:p>
          <a:p>
            <a:pPr lvl="0"/>
            <a:r>
              <a:rPr lang="en-US" dirty="0"/>
              <a:t>Commissioner Nominations for the </a:t>
            </a:r>
            <a:r>
              <a:rPr lang="en-US" dirty="0" smtClean="0"/>
              <a:t>Citizen Review </a:t>
            </a:r>
            <a:r>
              <a:rPr lang="en-US" dirty="0"/>
              <a:t>Committee</a:t>
            </a:r>
            <a:endParaRPr lang="en-US" sz="2000" dirty="0"/>
          </a:p>
          <a:p>
            <a:pPr lvl="0"/>
            <a:r>
              <a:rPr lang="en-US" dirty="0">
                <a:solidFill>
                  <a:srgbClr val="FF0000"/>
                </a:solidFill>
              </a:rPr>
              <a:t>Discussion: Process for Obtaining Permanent Office Space for the Commission</a:t>
            </a:r>
            <a:endParaRPr lang="en-US" sz="2000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Public Comments and Questions</a:t>
            </a:r>
            <a:endParaRPr lang="en-US" sz="2000" dirty="0"/>
          </a:p>
          <a:p>
            <a:pPr lvl="0"/>
            <a:r>
              <a:rPr lang="en-US" dirty="0"/>
              <a:t>New Business that the Chairman did not anticipate at time of posting</a:t>
            </a:r>
            <a:endParaRPr lang="en-US" sz="2000" dirty="0"/>
          </a:p>
          <a:p>
            <a:pPr lvl="0"/>
            <a:r>
              <a:rPr lang="en-US" dirty="0"/>
              <a:t>Next Meeting </a:t>
            </a:r>
            <a:r>
              <a:rPr lang="en-US" dirty="0" smtClean="0"/>
              <a:t>date</a:t>
            </a:r>
            <a:endParaRPr lang="en-US" sz="2000" dirty="0"/>
          </a:p>
        </p:txBody>
      </p:sp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7797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01.23.18 Public Meeting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17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7797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01.23.18 Public Meeting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016026"/>
              </p:ext>
            </p:extLst>
          </p:nvPr>
        </p:nvGraphicFramePr>
        <p:xfrm>
          <a:off x="1643063" y="1600200"/>
          <a:ext cx="5856287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r:id="rId4" imgW="4310743" imgH="3331029" progId="AcroExch.Document.11">
                  <p:embed/>
                </p:oleObj>
              </mc:Choice>
              <mc:Fallback>
                <p:oleObj name="Acrobat Document" r:id="rId4" imgW="4310743" imgH="3331029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3063" y="1600200"/>
                        <a:ext cx="5856287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118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u="sng" dirty="0" smtClean="0"/>
              <a:t>Possible Criteria for Location of Permanent Office</a:t>
            </a:r>
          </a:p>
          <a:p>
            <a:pPr marL="0" indent="0">
              <a:buNone/>
            </a:pPr>
            <a:endParaRPr lang="en-US" sz="2000" b="1" u="sng" dirty="0"/>
          </a:p>
          <a:p>
            <a:r>
              <a:rPr lang="en-US" sz="2000" b="1" dirty="0" smtClean="0"/>
              <a:t>Cost</a:t>
            </a:r>
          </a:p>
          <a:p>
            <a:r>
              <a:rPr lang="en-US" sz="2000" b="1" dirty="0" smtClean="0"/>
              <a:t>Availability</a:t>
            </a:r>
          </a:p>
          <a:p>
            <a:pPr lvl="1"/>
            <a:r>
              <a:rPr lang="en-US" sz="1600" b="1" dirty="0" smtClean="0"/>
              <a:t>Class 1 Office Space</a:t>
            </a:r>
          </a:p>
          <a:p>
            <a:pPr lvl="1"/>
            <a:r>
              <a:rPr lang="en-US" sz="1600" b="1" dirty="0" smtClean="0"/>
              <a:t>Specific Requirements – Public Meeting Space, Parking</a:t>
            </a:r>
          </a:p>
          <a:p>
            <a:r>
              <a:rPr lang="en-US" sz="2000" b="1" dirty="0" smtClean="0"/>
              <a:t>Accessibility</a:t>
            </a:r>
          </a:p>
          <a:p>
            <a:pPr lvl="1"/>
            <a:r>
              <a:rPr lang="en-US" sz="1600" b="1" dirty="0" smtClean="0"/>
              <a:t>Public</a:t>
            </a:r>
          </a:p>
          <a:p>
            <a:pPr lvl="1"/>
            <a:r>
              <a:rPr lang="en-US" sz="1600" b="1" dirty="0" smtClean="0"/>
              <a:t>Staff</a:t>
            </a:r>
          </a:p>
          <a:p>
            <a:r>
              <a:rPr lang="en-US" sz="2000" b="1" dirty="0" smtClean="0"/>
              <a:t>Consistency with Agency Mission</a:t>
            </a:r>
          </a:p>
          <a:p>
            <a:pPr lvl="1"/>
            <a:r>
              <a:rPr lang="en-US" sz="1600" b="1" dirty="0" smtClean="0"/>
              <a:t>Statewide Agency</a:t>
            </a:r>
          </a:p>
          <a:p>
            <a:pPr lvl="1"/>
            <a:r>
              <a:rPr lang="en-US" sz="1600" b="1" dirty="0" smtClean="0"/>
              <a:t>Participation by Disproportionately Impacted Communities</a:t>
            </a:r>
          </a:p>
          <a:p>
            <a:pPr lvl="1"/>
            <a:r>
              <a:rPr lang="en-US" sz="1600" b="1" dirty="0" smtClean="0"/>
              <a:t>Model State Agency</a:t>
            </a:r>
          </a:p>
          <a:p>
            <a:r>
              <a:rPr lang="en-US" sz="2000" b="1" dirty="0" smtClean="0"/>
              <a:t>Other?</a:t>
            </a:r>
            <a:endParaRPr lang="en-US" sz="2000" b="1" dirty="0"/>
          </a:p>
        </p:txBody>
      </p:sp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7797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01.23.18 Public Meeting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3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 smtClean="0"/>
              <a:t>Location Options</a:t>
            </a:r>
          </a:p>
          <a:p>
            <a:pPr marL="0" indent="0">
              <a:buNone/>
            </a:pPr>
            <a:endParaRPr lang="en-US" sz="2000" b="1" u="sng" dirty="0"/>
          </a:p>
          <a:p>
            <a:r>
              <a:rPr lang="en-US" sz="1600" b="1" dirty="0" smtClean="0"/>
              <a:t>Downtown Boston</a:t>
            </a:r>
          </a:p>
          <a:p>
            <a:r>
              <a:rPr lang="en-US" sz="1600" b="1" dirty="0" smtClean="0"/>
              <a:t>Other Boston (e.g., Roxbury)</a:t>
            </a:r>
            <a:endParaRPr lang="en-US" sz="1600" b="1" dirty="0"/>
          </a:p>
          <a:p>
            <a:r>
              <a:rPr lang="en-US" sz="1600" b="1" dirty="0" smtClean="0"/>
              <a:t>Northern Suburbs (e.g., Malden, Somerville)</a:t>
            </a:r>
          </a:p>
          <a:p>
            <a:r>
              <a:rPr lang="en-US" sz="1600" b="1" dirty="0" smtClean="0"/>
              <a:t>Southern Suburbs (e.g., Quincy, Braintree)</a:t>
            </a:r>
          </a:p>
          <a:p>
            <a:r>
              <a:rPr lang="en-US" sz="1600" b="1" dirty="0" smtClean="0"/>
              <a:t>128 - belt (e.g., Waltham, Burlington)</a:t>
            </a:r>
          </a:p>
          <a:p>
            <a:r>
              <a:rPr lang="en-US" sz="1600" b="1" dirty="0" err="1" smtClean="0"/>
              <a:t>MetroWest</a:t>
            </a:r>
            <a:r>
              <a:rPr lang="en-US" sz="1600" b="1" dirty="0" smtClean="0"/>
              <a:t>/495 (e.g., Framingham, Westborough)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sz="1600" b="1" dirty="0"/>
          </a:p>
          <a:p>
            <a:r>
              <a:rPr lang="en-US" sz="1600" b="1" dirty="0" smtClean="0"/>
              <a:t>Additional Consideration</a:t>
            </a:r>
          </a:p>
          <a:p>
            <a:pPr lvl="1"/>
            <a:r>
              <a:rPr lang="en-US" sz="1600" b="1" dirty="0" smtClean="0"/>
              <a:t>Satellite Office?</a:t>
            </a:r>
          </a:p>
        </p:txBody>
      </p:sp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7797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01.23.18 Public Meeting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37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5273</TotalTime>
  <Words>829</Words>
  <Application>Microsoft Office PowerPoint</Application>
  <PresentationFormat>On-screen Show (4:3)</PresentationFormat>
  <Paragraphs>166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Acrobat Document</vt:lpstr>
      <vt:lpstr>CANNABIS CONTROL COMMISSION</vt:lpstr>
      <vt:lpstr>Cannabis Control Commission 01.23.18 Public Meeting</vt:lpstr>
      <vt:lpstr>Cannabis Control Commission 01.23.18 Public Meeting</vt:lpstr>
      <vt:lpstr>Cannabis Control Commission 01.23.18 Public Meeting</vt:lpstr>
      <vt:lpstr>Cannabis Control Commission 01.23.18 Public Meeting</vt:lpstr>
      <vt:lpstr>Cannabis Control Commission 01.23.18 Public Meeting</vt:lpstr>
      <vt:lpstr>Cannabis Control Commission 01.23.18 Public Meeting</vt:lpstr>
      <vt:lpstr>Cannabis Control Commission 01.23.18 Public Meeting</vt:lpstr>
      <vt:lpstr>Cannabis Control Commission 01.23.18 Public Meeting</vt:lpstr>
      <vt:lpstr>Cannabis Control Commission 01.23.18 Public Meeting</vt:lpstr>
      <vt:lpstr>Cannabis Control Commission 01.23.18 Public Meeting</vt:lpstr>
      <vt:lpstr>Cannabis Control Commission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cannabiscommission@state.ma.us   or  Cannabis Control Commission One Ashburton Place, Room 313 Boston, Massachusetts 02108 ATTN: REGULATIONS</dc:title>
  <dc:creator>Doyle, Katharine (CNB)</dc:creator>
  <cp:lastModifiedBy>Gill, Maryalice A. (CNB)</cp:lastModifiedBy>
  <cp:revision>171</cp:revision>
  <cp:lastPrinted>2017-11-20T22:49:53Z</cp:lastPrinted>
  <dcterms:created xsi:type="dcterms:W3CDTF">2017-10-06T14:24:27Z</dcterms:created>
  <dcterms:modified xsi:type="dcterms:W3CDTF">2018-01-23T16:34:22Z</dcterms:modified>
</cp:coreProperties>
</file>